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7" r:id="rId14"/>
    <p:sldId id="268" r:id="rId15"/>
    <p:sldId id="269"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61984d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光谱和光谱分析</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95c5fae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对氢原子光谱实验规律的认识及应用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4.jpe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95131a721?vop=1&amp;vop=1&amp;pid=c95c5faee&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放电管两端加上高压，管内的稀薄气体会发光，这是因为原子发生了跃迁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，同时辐射出光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子形成光谱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，原子在不同能级之间跃迁时，形成不同波长的光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，而形成的光谱是已经发生了跃迁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的能级形成的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，由于不同能级之间发生跃迁的条件不一样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，有几条光谱线并不对应着氢原子有几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个能级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，由玻尔理论可知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，氢原子的光谱是一些分立的不连续的亮线是因为氢原子的能量是不连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，辐射的光子能量是不连续的，所以辐射的光子的频率也是不连续的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，对应的光子的波长也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，所以亮线分立并非因为氢原子有时发光有时不发光，故A、B、C错误，D正确.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24bc0295f?vop=1&amp;pid=c95c5faee&amp;color=0,0,0&amp;bt=1&amp;bbb=1&amp;hb=1"/>
              <p:cNvSpPr/>
              <p:nvPr/>
            </p:nvSpPr>
            <p:spPr>
              <a:xfrm>
                <a:off x="722376" y="972000"/>
                <a:ext cx="10753344" cy="1426020"/>
              </a:xfrm>
              <a:prstGeom prst="rect">
                <a:avLst/>
              </a:prstGeom>
              <a:noFill/>
            </p:spPr>
            <p:txBody>
              <a:bodyPr wrap="none" lIns="0" tIns="0" rIns="0" bIns="0" rtlCol="0" anchor="t"/>
              <a:lstStyle/>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[湖南多校2025高二下联考]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如图所示，巴耳末系由氢原子在可见光区的四条谱线</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组成.总结出巴耳末系谱线波长公式：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，4，5，6,</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为红光，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24bc0295f?vop=1&amp;pid=c95c5faee&amp;color=0,0,0&amp;bt=1&amp;bbb=1&amp;hb=1"/>
              <p:cNvSpPr>
                <a:spLocks noRot="1" noChangeAspect="1" noMove="1" noResize="1" noEditPoints="1" noAdjustHandles="1" noChangeArrowheads="1" noChangeShapeType="1" noTextEdit="1"/>
              </p:cNvSpPr>
              <p:nvPr/>
            </p:nvSpPr>
            <p:spPr>
              <a:xfrm>
                <a:off x="722376" y="972000"/>
                <a:ext cx="10753344" cy="1426020"/>
              </a:xfrm>
              <a:prstGeom prst="rect">
                <a:avLst/>
              </a:prstGeom>
              <a:blipFill rotWithShape="1">
                <a:blip r:embed="rId1"/>
                <a:stretch>
                  <a:fillRect l="-4" t="-32" b="-2386"/>
                </a:stretch>
              </a:blipFill>
            </p:spPr>
            <p:txBody>
              <a:bodyPr/>
              <a:lstStyle/>
              <a:p>
                <a:r>
                  <a:rPr lang="zh-CN" altLang="en-US">
                    <a:noFill/>
                  </a:rPr>
                  <a:t> </a:t>
                </a:r>
              </a:p>
            </p:txBody>
          </p:sp>
        </mc:Fallback>
      </mc:AlternateContent>
      <p:pic>
        <p:nvPicPr>
          <p:cNvPr id="3" name="QC_5_BD.14_2#24bc0295f?vop=1&amp;pid=c95c5faee&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77056" y="2531178"/>
            <a:ext cx="4434840"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5_1#24bc0295f.bracket?vop=1&amp;pid=c95c5faee&amp;color=0,0,0&amp;vpa=5"/>
          <p:cNvSpPr/>
          <p:nvPr/>
        </p:nvSpPr>
        <p:spPr>
          <a:xfrm>
            <a:off x="9244521" y="1941709"/>
            <a:ext cx="35560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4_3#24bc0295f.choices?vop=1&amp;pid=c95c5faee&amp;color=0,0,0&amp;bbb=1"/>
              <p:cNvSpPr/>
              <p:nvPr/>
            </p:nvSpPr>
            <p:spPr>
              <a:xfrm>
                <a:off x="722376" y="31153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.四条谱线中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谱线所对应的光子的能量最高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.大量处于同一能级的氢原子要能够发出这四条谱线，必须使原子所处的能级</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能级跃迁时能辐射紫外线</a:t>
                </a:r>
                <a:endParaRPr lang="en-US" altLang="zh-CN" sz="2000" dirty="0"/>
              </a:p>
            </p:txBody>
          </p:sp>
        </mc:Choice>
        <mc:Fallback>
          <p:sp>
            <p:nvSpPr>
              <p:cNvPr id="5" name="QC_5_BD.14_3#24bc0295f.choices?vop=1&amp;pid=c95c5faee&amp;color=0,0,0&amp;bbb=1"/>
              <p:cNvSpPr>
                <a:spLocks noRot="1" noChangeAspect="1" noMove="1" noResize="1" noEditPoints="1" noAdjustHandles="1" noChangeArrowheads="1" noChangeShapeType="1" noTextEdit="1"/>
              </p:cNvSpPr>
              <p:nvPr/>
            </p:nvSpPr>
            <p:spPr>
              <a:xfrm>
                <a:off x="722376" y="3115378"/>
                <a:ext cx="10753344" cy="1796034"/>
              </a:xfrm>
              <a:prstGeom prst="rect">
                <a:avLst/>
              </a:prstGeom>
              <a:blipFill rotWithShape="1">
                <a:blip r:embed="rId3"/>
                <a:stretch>
                  <a:fillRect l="-4" t="-4" b="-25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24bc0295f?vop=1&amp;vop=1&amp;pid=c95c5faee&amp;color=0,0,0&amp;bt=1&amp;bbb=1&amp;hb=1"/>
              <p:cNvSpPr/>
              <p:nvPr/>
            </p:nvSpPr>
            <p:spPr>
              <a:xfrm>
                <a:off x="722376" y="969264"/>
                <a:ext cx="10753344" cy="2540000"/>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根据巴耳末系谱线波长公式</a:t>
                </a:r>
                <a14:m>
                  <m:oMath xmlns:m="http://schemas.openxmlformats.org/officeDocument/2006/math">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对应的谱线波长最长</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的取值最小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能级跃迁所释放光的谱线,故A错误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对应的谱线能级差最小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射的光子能量最低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,故C正确；根据巴耳末谱线波长公式，电子从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,其对应光的波长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的波长,属于红外线,故D错误.</a:t>
                </a:r>
                <a:endParaRPr lang="en-US" altLang="zh-CN" sz="2200" dirty="0"/>
              </a:p>
            </p:txBody>
          </p:sp>
        </mc:Choice>
        <mc:Fallback>
          <p:sp>
            <p:nvSpPr>
              <p:cNvPr id="2" name="QC_5_AS.16_1#24bc0295f?vop=1&amp;vop=1&amp;pid=c95c5faee&amp;color=0,0,0&amp;bt=1&amp;bbb=1&amp;hb=1"/>
              <p:cNvSpPr>
                <a:spLocks noRot="1" noChangeAspect="1" noMove="1" noResize="1" noEditPoints="1" noAdjustHandles="1" noChangeArrowheads="1" noChangeShapeType="1" noTextEdit="1"/>
              </p:cNvSpPr>
              <p:nvPr/>
            </p:nvSpPr>
            <p:spPr>
              <a:xfrm>
                <a:off x="722376" y="969264"/>
                <a:ext cx="10753344" cy="2540000"/>
              </a:xfrm>
              <a:prstGeom prst="rect">
                <a:avLst/>
              </a:prstGeom>
              <a:blipFill rotWithShape="1">
                <a:blip r:embed="rId1"/>
                <a:stretch>
                  <a:fillRect l="-4" t="-10" r="-1199"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66c68aef.fixed?pid=05645a517&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466c68aef.fixed?pid=05645a517&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光谱与氢原子光谱</a:t>
            </a:r>
            <a:endParaRPr lang="en-US" altLang="zh-CN" sz="4400" dirty="0"/>
          </a:p>
        </p:txBody>
      </p:sp>
      <p:pic>
        <p:nvPicPr>
          <p:cNvPr id="4" name="C_3#466c68aef.fixed?pid=05645a517&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466c68aef.fixed?pid=05645a517&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fa89b767?vop=1&amp;pid=961984d27&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有关光谱的说法中正确的是(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fa89b767.bracket?vop=1&amp;pid=961984d27&amp;color=0,0,0&amp;vpa=1"/>
          <p:cNvSpPr/>
          <p:nvPr/>
        </p:nvSpPr>
        <p:spPr>
          <a:xfrm>
            <a:off x="416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cfa89b767.choices?vop=1&amp;pid=961984d27&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A.太阳光谱和白炽灯光谱都是线状谱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.根据月光的光谱可以分析出月球上有哪些元素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.高温物体发出的光通过某物质后的光谱上的暗线反映了高温物体的组成成分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.霓虹灯和煤气灯火焰中燃烧的钠蒸气产生的光谱是线状谱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fa89b767?vop=1&amp;vop=1&amp;pid=961984d27&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太阳光谱是吸收光谱,白炽灯光谱是连续光谱,故A错误；月光是月球反射的太阳光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,分析月光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实际上就是在分析太阳光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,因此无法通过分析月光的光谱来得到月球的元素成分,故B错误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体发出的光通过物质后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,物质会吸收掉一部分,通过对光谱的分析,可以得知物质的组成成分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法得到高温物体的组成成分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,故C错误；稀薄气体和金属蒸气发出的光谱是线状谱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,则霓虹灯和煤气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灯火焰中燃烧的钠蒸气产生的光谱是线状谱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fa9a1618e?vop=1&amp;pid=961984d27&amp;color=0,0,0&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[浙江湖州2024高二下期末]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在研究恒星时，恒星发出的光基本可以覆盖整个可见光谱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过恒星的大气层时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，大气中的每一种元素都会吸收特定波长的光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，这样在地球上观测到的可见光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谱中会出现黑色的条纹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，这样的光谱被称为吸收光谱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.根据吸收光谱可以分析恒星大气层的大致成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.但是我们观测到某些恒星的吸收光谱中的黑色条纹会朝着红光方向偏移，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该现象称为红移.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根据图中信息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观测到的波长的变化情况和恒星的运动情况正确的是(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fa9a1618e.bracket?vop=1&amp;pid=961984d27&amp;color=0,0,0&amp;vpa=2"/>
          <p:cNvSpPr/>
          <p:nvPr/>
        </p:nvSpPr>
        <p:spPr>
          <a:xfrm>
            <a:off x="854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fa9a1618e?vop=1&amp;pid=961984d27&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73752" y="3323277"/>
            <a:ext cx="2432304"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fa9a1618e.choices?vop=1&amp;pid=961984d27&amp;color=0,0,0&amp;bbb=1"/>
          <p:cNvSpPr/>
          <p:nvPr/>
        </p:nvSpPr>
        <p:spPr>
          <a:xfrm>
            <a:off x="722376" y="52155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A.变长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，靠近地球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.变短，靠近地球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fa9a1618e?vop=1&amp;vop=1&amp;pid=961984d27&amp;color=0,0,0&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根据多普勒效应可知,当波源与观察者相互靠近时,观察者接收到的频率变高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,当波源与观察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者相互远离时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,观察者接收到的频率变低,根据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,可知当波源与观察者相互靠近时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观察到的波长变短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,当波源与观察者相互远离时,观察者观察到的波长变长,结合题意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,观测到恒星的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吸收光谱中的黑色条纹朝着红光方向偏移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,即观察到的波长变长,则接收到的频率变低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,即该恒星在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p:txBody>
          </p:sp>
        </mc:Choice>
        <mc:Fallback>
          <p:sp>
            <p:nvSpPr>
              <p:cNvPr id="2" name="QC_5_AS.6_1#fa9a1618e?vop=1&amp;vop=1&amp;pid=961984d27&amp;color=0,0,0&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r="-307"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f3ce7962b?vop=1&amp;pid=c95c5faee&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下列有关氢原子光谱的说法正确的是(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f3ce7962b.bracket?vop=1&amp;pid=c95c5faee&amp;color=0,0,0&amp;vpa=3&amp;bbb=1"/>
          <p:cNvSpPr/>
          <p:nvPr/>
        </p:nvSpPr>
        <p:spPr>
          <a:xfrm>
            <a:off x="6200839" y="969265"/>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4" name="QC_5_BD.7_2#f3ce7962b.choices?vop=1&amp;pid=c95c5faee&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A.氢原子的吸收光谱是连续谱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.氢原子光谱说明氢原子只发出特定频率的光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.氢原子光谱说明氢原子能级是分立的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.氢原子光谱线的频率与氢原子能级的能量差无关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f3ce7962b?vop=1&amp;vop=1&amp;pid=c95c5faee&amp;color=0,0,0&amp;bt=1&amp;bbb=1&amp;hb=1"/>
              <p:cNvSpPr/>
              <p:nvPr/>
            </p:nvSpPr>
            <p:spPr>
              <a:xfrm>
                <a:off x="722376" y="972000"/>
                <a:ext cx="10753344" cy="28628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由于氢原子的轨道是不连续的,而氢原子在不同的轨道上的能级</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,故氢原子的能级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,即是分立的,故C正确；当氢原子从较高能级轨道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跃迁到较低能级轨道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子的能量为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的取值不同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,发射光子的频率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,故氢原子光谱线的频率与氢原子能级的能量差有关,故D错误；由于氢原子发射（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的光子的能量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只能取正整数,所以发射（或吸收）的光子的能量值</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,所以氢原子光谱只能是一些特定频率的谱线,故A错误,B正确.</a:t>
                </a:r>
                <a:endParaRPr lang="en-US" altLang="zh-CN" sz="2200" dirty="0"/>
              </a:p>
            </p:txBody>
          </p:sp>
        </mc:Choice>
        <mc:Fallback>
          <p:sp>
            <p:nvSpPr>
              <p:cNvPr id="2" name="QC_5_AS.9_1#f3ce7962b?vop=1&amp;vop=1&amp;pid=c95c5faee&amp;color=0,0,0&amp;bt=1&amp;bbb=1&amp;hb=1"/>
              <p:cNvSpPr>
                <a:spLocks noRot="1" noChangeAspect="1" noMove="1" noResize="1" noEditPoints="1" noAdjustHandles="1" noChangeArrowheads="1" noChangeShapeType="1" noTextEdit="1"/>
              </p:cNvSpPr>
              <p:nvPr/>
            </p:nvSpPr>
            <p:spPr>
              <a:xfrm>
                <a:off x="722376" y="972000"/>
                <a:ext cx="10753344" cy="2862834"/>
              </a:xfrm>
              <a:prstGeom prst="rect">
                <a:avLst/>
              </a:prstGeom>
              <a:blipFill rotWithShape="1">
                <a:blip r:embed="rId1"/>
                <a:stretch>
                  <a:fillRect l="-4" t="-16" r="-974" b="-15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5131a721?vop=1&amp;pid=c95c5faee&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4.如图甲所示，放电管两端加上高压，管内的稀薄气体会发光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，从其中的氢气放电管观察氢原子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，发现它只有一些分立的不连续的亮线（图乙），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5131a721.bracket?vop=1&amp;pid=c95c5faee&amp;color=0,0,0&amp;vpa=4"/>
          <p:cNvSpPr/>
          <p:nvPr/>
        </p:nvSpPr>
        <p:spPr>
          <a:xfrm>
            <a:off x="929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0_3#95131a721?iti=1&amp;htil=1&amp;vop=1&amp;pid=c95c5faee&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61872" y="1951677"/>
            <a:ext cx="4288536"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0_4#95131a721?iti=2&amp;htil=1&amp;vop=1&amp;pid=c95c5faee&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56248" y="2546037"/>
            <a:ext cx="446227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0_5#95131a721?iti=1&amp;htil=1&amp;vop=1&amp;pid=c95c5faee&amp;color=0,0,0"/>
          <p:cNvSpPr/>
          <p:nvPr/>
        </p:nvSpPr>
        <p:spPr>
          <a:xfrm>
            <a:off x="3250565" y="378860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0_6#95131a721?iti=2&amp;htil=1&amp;vop=1&amp;pid=c95c5faee&amp;color=0,0,0"/>
          <p:cNvSpPr/>
          <p:nvPr/>
        </p:nvSpPr>
        <p:spPr>
          <a:xfrm>
            <a:off x="8631809" y="378860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10_7#95131a721.choices?vop=1&amp;pid=c95c5faee&amp;color=0,0,0&amp;bbb=1"/>
          <p:cNvSpPr/>
          <p:nvPr/>
        </p:nvSpPr>
        <p:spPr>
          <a:xfrm>
            <a:off x="722376" y="42482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A.亮线分立是因为氢原子有时发光，有时不发光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.有几条谱线，就对应着氢原子有几个能级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.核式结构决定了氢原子有这种分立的光谱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.光谱不连续对应着氢原子辐射光子能量的不连续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2363</Words>
  <Application>WPS 演示</Application>
  <PresentationFormat>宽屏</PresentationFormat>
  <Paragraphs>91</Paragraphs>
  <Slides>13</Slides>
  <Notes>14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13</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2025-10-23T03:03:00Z</dcterms:created>
  <dcterms:modified xsi:type="dcterms:W3CDTF">2025-10-27T03:54:42Z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D461B5B3FADA4C2098456C1F810476DF_12</vt:lpwstr>
  </property>
  <property fmtid="{D5CDD505-2E9C-101B-9397-08002B2CF9AE}" pid="3" name="KSOProductBuildVer">
    <vt:lpwstr>2052-12.1.0.23125</vt:lpwstr>
  </property>
</Properties>
</file>